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60" r:id="rId6"/>
    <p:sldId id="261" r:id="rId7"/>
    <p:sldId id="262" r:id="rId8"/>
    <p:sldId id="268" r:id="rId9"/>
    <p:sldId id="274" r:id="rId10"/>
    <p:sldId id="279" r:id="rId11"/>
    <p:sldId id="275" r:id="rId12"/>
    <p:sldId id="272" r:id="rId13"/>
    <p:sldId id="273" r:id="rId14"/>
    <p:sldId id="269" r:id="rId15"/>
    <p:sldId id="278" r:id="rId16"/>
    <p:sldId id="259" r:id="rId17"/>
    <p:sldId id="263" r:id="rId18"/>
    <p:sldId id="267" r:id="rId19"/>
    <p:sldId id="264" r:id="rId20"/>
    <p:sldId id="266" r:id="rId21"/>
    <p:sldId id="265" r:id="rId22"/>
    <p:sldId id="270" r:id="rId23"/>
    <p:sldId id="280" r:id="rId24"/>
    <p:sldId id="276" r:id="rId25"/>
    <p:sldId id="27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89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EE1BA-1B0E-4428-9614-83E40059A913}" type="datetimeFigureOut">
              <a:rPr lang="en-US" smtClean="0"/>
              <a:pPr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6339-02E6-42CD-87BC-56103B404C9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Jonathan\Desktop\QM%20pics\pump%20probe.mp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Jonathan\Desktop\QM%20pics\movie2.mp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Jonathan\Desktop\QM%20pics\2D%20Electronic%20Spectroscopy.m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676400"/>
            <a:ext cx="4190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Quantum Photosynthesis</a:t>
            </a:r>
            <a:endParaRPr lang="en-US" sz="4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4232" y="-24493"/>
            <a:ext cx="4379768" cy="688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www.indiana.edu/~emusic/acoustics/Fig32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09600"/>
            <a:ext cx="7668714" cy="4953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581001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http://www.indiana.edu/~emusic/acoustics/phase.htm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ump probe.mp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11669"/>
            <a:ext cx="571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https://www.youtube.com/watch?v=YTj4Hi1HdJQ</a:t>
            </a:r>
          </a:p>
          <a:p>
            <a:r>
              <a:rPr lang="en-US" dirty="0" smtClean="0"/>
              <a:t>http://www.quantummadesimple.com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ahnEcho_GWM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4800"/>
            <a:ext cx="6934200" cy="52006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488668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http://commons.wikimedia.org/wiki/File:GWM_HahnEchoDecay.gif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Documents and Settings\Jonathan\Desktop\QM pics\SpinEcho2_GWM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71450"/>
            <a:ext cx="7213600" cy="5410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488668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http://</a:t>
            </a:r>
            <a:r>
              <a:rPr lang="en-US" u="sng" dirty="0" smtClean="0"/>
              <a:t>commons.wikimedia.org/wiki/File:GWM_SpinEcho2.gif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Two-Dimensional Electronic Spectroscopy </a:t>
            </a:r>
            <a:r>
              <a:rPr lang="en-US" sz="1200" b="1" dirty="0" smtClean="0"/>
              <a:t>of Molecular </a:t>
            </a:r>
            <a:r>
              <a:rPr lang="en-US" sz="1200" b="1" dirty="0"/>
              <a:t>Aggregates</a:t>
            </a:r>
          </a:p>
          <a:p>
            <a:r>
              <a:rPr lang="en-US" sz="1200" dirty="0"/>
              <a:t>NAOMI S. GINSBERG, YUAN-CHUNG CHENG</a:t>
            </a:r>
            <a:r>
              <a:rPr lang="en-US" sz="1200" dirty="0" smtClean="0"/>
              <a:t>, AND GRAHAM </a:t>
            </a:r>
            <a:r>
              <a:rPr lang="en-US" sz="1200" dirty="0"/>
              <a:t>R. </a:t>
            </a:r>
            <a:r>
              <a:rPr lang="en-US" sz="1200" dirty="0" smtClean="0"/>
              <a:t>FLEMING</a:t>
            </a:r>
            <a:endParaRPr lang="en-US" sz="1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4413"/>
            <a:ext cx="7255340" cy="46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0" y="4876800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FIGURE 2. A coupled </a:t>
            </a:r>
            <a:r>
              <a:rPr lang="en-US" b="1" dirty="0" err="1"/>
              <a:t>dimer</a:t>
            </a:r>
            <a:r>
              <a:rPr lang="en-US" b="1" dirty="0"/>
              <a:t> of chlorophyll pigments: (a) </a:t>
            </a:r>
            <a:r>
              <a:rPr lang="en-US" b="1" dirty="0" err="1"/>
              <a:t>chromophores</a:t>
            </a:r>
            <a:r>
              <a:rPr lang="en-US" b="1" dirty="0"/>
              <a:t> are approximated as two-level electronic systems; (b) </a:t>
            </a:r>
            <a:r>
              <a:rPr lang="en-US" b="1" dirty="0" err="1"/>
              <a:t>excitons</a:t>
            </a:r>
            <a:r>
              <a:rPr lang="en-US" b="1" dirty="0"/>
              <a:t> </a:t>
            </a:r>
            <a:r>
              <a:rPr lang="en-US" b="1" i="1" dirty="0"/>
              <a:t>e1 </a:t>
            </a:r>
            <a:r>
              <a:rPr lang="en-US" b="1" i="1" dirty="0" smtClean="0"/>
              <a:t>and </a:t>
            </a:r>
            <a:r>
              <a:rPr lang="en-US" i="1" dirty="0" smtClean="0"/>
              <a:t>e2 </a:t>
            </a:r>
            <a:r>
              <a:rPr lang="en-US" i="1" dirty="0"/>
              <a:t>are </a:t>
            </a:r>
            <a:r>
              <a:rPr lang="en-US" i="1" dirty="0" err="1"/>
              <a:t>superpositions</a:t>
            </a:r>
            <a:r>
              <a:rPr lang="en-US" i="1" dirty="0"/>
              <a:t> of original states ea and </a:t>
            </a:r>
            <a:r>
              <a:rPr lang="en-US" i="1" dirty="0" err="1"/>
              <a:t>eb</a:t>
            </a:r>
            <a:r>
              <a:rPr lang="en-US" i="1" dirty="0"/>
              <a:t>, and are split due to coupling J, while f corresponds to two quanta of excitation. The</a:t>
            </a:r>
          </a:p>
          <a:p>
            <a:r>
              <a:rPr lang="en-US" dirty="0"/>
              <a:t>coupling also redistributes transition strength, shown in the absorption spectrum at right and also in the </a:t>
            </a:r>
            <a:r>
              <a:rPr lang="en-US" dirty="0" err="1"/>
              <a:t>dimer</a:t>
            </a:r>
            <a:r>
              <a:rPr lang="en-US" dirty="0"/>
              <a:t> 2D spectrum at </a:t>
            </a:r>
            <a:r>
              <a:rPr lang="en-US" i="1" dirty="0"/>
              <a:t>T </a:t>
            </a:r>
            <a:r>
              <a:rPr lang="en-US" i="1" dirty="0" smtClean="0"/>
              <a:t>= </a:t>
            </a:r>
            <a:r>
              <a:rPr lang="en-US" i="1" dirty="0"/>
              <a:t>0 (c).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Beat</a:t>
            </a:r>
            <a:endParaRPr lang="en-US" dirty="0"/>
          </a:p>
        </p:txBody>
      </p:sp>
      <p:sp>
        <p:nvSpPr>
          <p:cNvPr id="1026" name="AutoShape 2" descr="v-typ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v-typ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https://i.stack.imgur.com/y0c1Tm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https://i.stack.imgur.com/y0c1Tm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AutoShape 10" descr="https://i.stack.imgur.com/y0c1Tm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5" name="Picture 11" descr="C:\Documents and Settings\Jonathan\Desktop\y0c1T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1600200"/>
            <a:ext cx="4064000" cy="2730500"/>
          </a:xfrm>
          <a:prstGeom prst="rect">
            <a:avLst/>
          </a:prstGeom>
          <a:noFill/>
        </p:spPr>
      </p:pic>
      <p:pic>
        <p:nvPicPr>
          <p:cNvPr id="1036" name="Picture 12" descr="C:\Documents and Settings\Jonathan\Desktop\uq7fa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76400"/>
            <a:ext cx="4064000" cy="26797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https://physics.stackexchange.com/questions/267845/intuition-for-why-there-are-quantum-beats-in-v-type-but-not-in-lambda-type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4724400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|ψ⟩=α|</a:t>
            </a:r>
            <a:r>
              <a:rPr lang="en-US" dirty="0" smtClean="0"/>
              <a:t>a⟩+</a:t>
            </a:r>
            <a:r>
              <a:rPr lang="el-GR" dirty="0" smtClean="0"/>
              <a:t>β|</a:t>
            </a:r>
            <a:r>
              <a:rPr lang="en-US" dirty="0" smtClean="0"/>
              <a:t>b⟩</a:t>
            </a:r>
          </a:p>
          <a:p>
            <a:r>
              <a:rPr lang="el-GR" dirty="0" smtClean="0"/>
              <a:t>|ψ⟩⊗|0⟩</a:t>
            </a:r>
            <a:r>
              <a:rPr lang="en-US" dirty="0" smtClean="0"/>
              <a:t>a|0⟩b=(</a:t>
            </a:r>
            <a:r>
              <a:rPr lang="el-GR" dirty="0" smtClean="0"/>
              <a:t>α|</a:t>
            </a:r>
            <a:r>
              <a:rPr lang="en-US" dirty="0" smtClean="0"/>
              <a:t>a⟩+</a:t>
            </a:r>
            <a:r>
              <a:rPr lang="el-GR" dirty="0" smtClean="0"/>
              <a:t>β|</a:t>
            </a:r>
            <a:r>
              <a:rPr lang="en-US" dirty="0" smtClean="0"/>
              <a:t>b⟩)⊗|0⟩a|0⟩b</a:t>
            </a:r>
          </a:p>
          <a:p>
            <a:r>
              <a:rPr lang="el-GR" dirty="0" smtClean="0"/>
              <a:t>→α|</a:t>
            </a:r>
            <a:r>
              <a:rPr lang="en-US" dirty="0" smtClean="0"/>
              <a:t>c⟩⊗|1⟩a|0⟩b+</a:t>
            </a:r>
            <a:r>
              <a:rPr lang="el-GR" dirty="0" smtClean="0"/>
              <a:t>β|</a:t>
            </a:r>
            <a:r>
              <a:rPr lang="en-US" dirty="0" smtClean="0"/>
              <a:t>c⟩⊗|0⟩a|1⟩b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=|c⟩⊗(</a:t>
            </a:r>
            <a:r>
              <a:rPr lang="el-GR" dirty="0" smtClean="0"/>
              <a:t>α|1⟩</a:t>
            </a:r>
            <a:r>
              <a:rPr lang="en-US" dirty="0" smtClean="0"/>
              <a:t>a|0⟩b+</a:t>
            </a:r>
            <a:r>
              <a:rPr lang="el-GR" dirty="0" smtClean="0"/>
              <a:t>β|0⟩</a:t>
            </a:r>
            <a:r>
              <a:rPr lang="en-US" dirty="0" smtClean="0"/>
              <a:t>a|1⟩b)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524887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|a⟩⊗|0⟩c|0⟩b</a:t>
            </a:r>
            <a:br>
              <a:rPr lang="en-US" dirty="0" smtClean="0"/>
            </a:br>
            <a:endParaRPr lang="en-US" dirty="0" smtClean="0"/>
          </a:p>
          <a:p>
            <a:r>
              <a:rPr lang="el-GR" dirty="0" smtClean="0"/>
              <a:t>→γ|</a:t>
            </a:r>
            <a:r>
              <a:rPr lang="en-US" dirty="0" smtClean="0"/>
              <a:t>c⟩⊗|1⟩c|0⟩b+</a:t>
            </a:r>
            <a:r>
              <a:rPr lang="el-GR" dirty="0" smtClean="0"/>
              <a:t>β|</a:t>
            </a:r>
            <a:r>
              <a:rPr lang="en-US" dirty="0" smtClean="0"/>
              <a:t>b⟩⊗|0⟩c|1⟩b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0"/>
            <a:ext cx="592993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4390072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FIG. 2: Global entanglement in FMO. Time evolution of the global entanglement measure given in Eq. (2) for the two </a:t>
            </a:r>
            <a:r>
              <a:rPr lang="en-US" dirty="0" smtClean="0"/>
              <a:t>initial states |1&gt; </a:t>
            </a:r>
            <a:r>
              <a:rPr lang="en-US" dirty="0"/>
              <a:t>and </a:t>
            </a:r>
            <a:r>
              <a:rPr lang="en-US" dirty="0" smtClean="0"/>
              <a:t>|6&gt;, </a:t>
            </a:r>
            <a:r>
              <a:rPr lang="en-US" dirty="0"/>
              <a:t>at low (T = 77 K) and high (T = 300 K) temperatures. The inset shows the long-time evolution of the </a:t>
            </a:r>
            <a:r>
              <a:rPr lang="en-US" dirty="0" smtClean="0"/>
              <a:t>same quantities</a:t>
            </a:r>
            <a:r>
              <a:rPr lang="en-US" dirty="0"/>
              <a:t>, together with the trace of the single excitation density matrix as dashed curves (identical color coding, and </a:t>
            </a:r>
            <a:r>
              <a:rPr lang="en-US" dirty="0" smtClean="0"/>
              <a:t>same units </a:t>
            </a:r>
            <a:r>
              <a:rPr lang="en-US" dirty="0"/>
              <a:t>on axes as main </a:t>
            </a:r>
            <a:r>
              <a:rPr lang="en-US" dirty="0" smtClean="0"/>
              <a:t>figure</a:t>
            </a:r>
            <a:r>
              <a:rPr lang="en-US" dirty="0"/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Quantum entanglement in photosynthetic light harvesting complexes</a:t>
            </a:r>
          </a:p>
          <a:p>
            <a:r>
              <a:rPr lang="en-US" sz="1200" dirty="0"/>
              <a:t>Mohan </a:t>
            </a:r>
            <a:r>
              <a:rPr lang="en-US" sz="1200" dirty="0" err="1" smtClean="0"/>
              <a:t>Sarovar</a:t>
            </a:r>
            <a:r>
              <a:rPr lang="en-US" sz="1200" dirty="0"/>
              <a:t>,</a:t>
            </a:r>
            <a:r>
              <a:rPr lang="en-US" sz="1200" dirty="0" smtClean="0"/>
              <a:t>  </a:t>
            </a:r>
            <a:r>
              <a:rPr lang="en-US" sz="1200" dirty="0"/>
              <a:t>Akihito </a:t>
            </a:r>
            <a:r>
              <a:rPr lang="en-US" sz="1200" dirty="0" err="1" smtClean="0"/>
              <a:t>Ishizaki</a:t>
            </a:r>
            <a:r>
              <a:rPr lang="en-US" sz="1200" dirty="0" smtClean="0"/>
              <a:t>, Graham </a:t>
            </a:r>
            <a:r>
              <a:rPr lang="en-US" sz="1200" dirty="0"/>
              <a:t>R. </a:t>
            </a:r>
            <a:r>
              <a:rPr lang="en-US" sz="1200" dirty="0" smtClean="0"/>
              <a:t>Fleming, </a:t>
            </a:r>
            <a:r>
              <a:rPr lang="en-US" sz="1200" dirty="0"/>
              <a:t>and K. </a:t>
            </a:r>
            <a:r>
              <a:rPr lang="en-US" sz="1200" dirty="0" err="1"/>
              <a:t>Birgitta</a:t>
            </a:r>
            <a:r>
              <a:rPr lang="en-US" sz="1200" dirty="0"/>
              <a:t> </a:t>
            </a:r>
            <a:r>
              <a:rPr lang="en-US" sz="1200" dirty="0" smtClean="0"/>
              <a:t>Whaley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62940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400800" y="0"/>
            <a:ext cx="2743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1 | Two-dimensional</a:t>
            </a:r>
          </a:p>
          <a:p>
            <a:r>
              <a:rPr lang="en-US" dirty="0"/>
              <a:t>electronic spectra of FMO. </a:t>
            </a:r>
            <a:r>
              <a:rPr lang="en-US" dirty="0" smtClean="0"/>
              <a:t>Selected two-dimensional </a:t>
            </a:r>
            <a:r>
              <a:rPr lang="en-US" dirty="0"/>
              <a:t>electronic </a:t>
            </a:r>
            <a:r>
              <a:rPr lang="en-US" dirty="0" smtClean="0"/>
              <a:t>spectra of </a:t>
            </a:r>
            <a:r>
              <a:rPr lang="en-US" dirty="0"/>
              <a:t>FMO are shown at </a:t>
            </a:r>
            <a:r>
              <a:rPr lang="en-US" dirty="0" smtClean="0"/>
              <a:t>population times </a:t>
            </a:r>
            <a:r>
              <a:rPr lang="en-US" dirty="0"/>
              <a:t>from </a:t>
            </a:r>
            <a:r>
              <a:rPr lang="en-US" i="1" dirty="0"/>
              <a:t>T50 to 600 </a:t>
            </a:r>
            <a:r>
              <a:rPr lang="en-US" i="1" dirty="0" err="1"/>
              <a:t>fs</a:t>
            </a:r>
            <a:endParaRPr lang="en-US" i="1" dirty="0"/>
          </a:p>
          <a:p>
            <a:r>
              <a:rPr lang="en-US" dirty="0"/>
              <a:t>demonstrating the emergence of </a:t>
            </a:r>
            <a:r>
              <a:rPr lang="en-US" dirty="0" smtClean="0"/>
              <a:t>the </a:t>
            </a:r>
            <a:r>
              <a:rPr lang="en-US" dirty="0" err="1" smtClean="0"/>
              <a:t>exciton</a:t>
            </a:r>
            <a:r>
              <a:rPr lang="en-US" dirty="0" smtClean="0"/>
              <a:t> </a:t>
            </a:r>
            <a:r>
              <a:rPr lang="en-US" dirty="0"/>
              <a:t>1–3 cross-peak (</a:t>
            </a:r>
            <a:r>
              <a:rPr lang="en-US" dirty="0" smtClean="0"/>
              <a:t>white arrows</a:t>
            </a:r>
            <a:r>
              <a:rPr lang="en-US" dirty="0"/>
              <a:t>), amplitude oscillation </a:t>
            </a:r>
            <a:r>
              <a:rPr lang="en-US" dirty="0" smtClean="0"/>
              <a:t>of the </a:t>
            </a:r>
            <a:r>
              <a:rPr lang="en-US" dirty="0" err="1"/>
              <a:t>exciton</a:t>
            </a:r>
            <a:r>
              <a:rPr lang="en-US" dirty="0"/>
              <a:t> 1 diagonal peak (black</a:t>
            </a:r>
          </a:p>
          <a:p>
            <a:r>
              <a:rPr lang="en-US" dirty="0"/>
              <a:t>arrows), the change in </a:t>
            </a:r>
            <a:r>
              <a:rPr lang="en-US" dirty="0" smtClean="0"/>
              <a:t>lowest energy </a:t>
            </a:r>
            <a:r>
              <a:rPr lang="en-US" dirty="0" err="1" smtClean="0"/>
              <a:t>exciton</a:t>
            </a:r>
            <a:r>
              <a:rPr lang="en-US" dirty="0" smtClean="0"/>
              <a:t> </a:t>
            </a:r>
            <a:r>
              <a:rPr lang="en-US" dirty="0"/>
              <a:t>peak shape and </a:t>
            </a:r>
            <a:r>
              <a:rPr lang="en-US" dirty="0" smtClean="0"/>
              <a:t>the oscillation </a:t>
            </a:r>
            <a:r>
              <a:rPr lang="en-US" dirty="0"/>
              <a:t>of the 1–3 </a:t>
            </a:r>
            <a:r>
              <a:rPr lang="en-US" dirty="0" smtClean="0"/>
              <a:t>cross-peak amplitude</a:t>
            </a:r>
            <a:r>
              <a:rPr lang="en-US" dirty="0"/>
              <a:t>. The data are shown </a:t>
            </a:r>
            <a:r>
              <a:rPr lang="en-US" dirty="0" smtClean="0"/>
              <a:t>with an </a:t>
            </a:r>
            <a:r>
              <a:rPr lang="en-US" dirty="0" err="1"/>
              <a:t>arcsinh</a:t>
            </a:r>
            <a:r>
              <a:rPr lang="en-US" dirty="0"/>
              <a:t> coloration to highlight</a:t>
            </a:r>
          </a:p>
          <a:p>
            <a:r>
              <a:rPr lang="en-US" dirty="0"/>
              <a:t>smaller features: amplitude</a:t>
            </a:r>
          </a:p>
          <a:p>
            <a:r>
              <a:rPr lang="en-US" dirty="0"/>
              <a:t>increases from blue to </a:t>
            </a:r>
            <a:r>
              <a:rPr lang="en-US" dirty="0" smtClean="0"/>
              <a:t>white.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427113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Evidence for wavelike energy transfer </a:t>
            </a:r>
            <a:r>
              <a:rPr lang="en-US" sz="1100" dirty="0" smtClean="0"/>
              <a:t>through quantum </a:t>
            </a:r>
            <a:r>
              <a:rPr lang="en-US" sz="1100" dirty="0"/>
              <a:t>coherence in photosynthetic systems</a:t>
            </a:r>
          </a:p>
          <a:p>
            <a:r>
              <a:rPr lang="en-US" sz="1100" dirty="0"/>
              <a:t>Gregory S. </a:t>
            </a:r>
            <a:r>
              <a:rPr lang="en-US" sz="1100" dirty="0" smtClean="0"/>
              <a:t>Engel, </a:t>
            </a:r>
            <a:r>
              <a:rPr lang="en-US" sz="1100" dirty="0"/>
              <a:t>Tessa R. </a:t>
            </a:r>
            <a:r>
              <a:rPr lang="en-US" sz="1100" dirty="0" smtClean="0"/>
              <a:t>Calhoun, </a:t>
            </a:r>
            <a:r>
              <a:rPr lang="en-US" sz="1100" dirty="0"/>
              <a:t>Elizabeth L. </a:t>
            </a:r>
            <a:r>
              <a:rPr lang="en-US" sz="1100" dirty="0" smtClean="0"/>
              <a:t>Read, </a:t>
            </a:r>
            <a:r>
              <a:rPr lang="en-US" sz="1100" dirty="0"/>
              <a:t>Tae-</a:t>
            </a:r>
            <a:r>
              <a:rPr lang="en-US" sz="1100" dirty="0" err="1"/>
              <a:t>Kyu</a:t>
            </a:r>
            <a:r>
              <a:rPr lang="en-US" sz="1100" dirty="0"/>
              <a:t> </a:t>
            </a:r>
            <a:r>
              <a:rPr lang="en-US" sz="1100" dirty="0" err="1" smtClean="0"/>
              <a:t>Ahn</a:t>
            </a:r>
            <a:r>
              <a:rPr lang="en-US" sz="1100" dirty="0" smtClean="0"/>
              <a:t>, Tomas </a:t>
            </a:r>
            <a:r>
              <a:rPr lang="en-US" sz="1100" dirty="0" err="1" smtClean="0"/>
              <a:t>Mancal</a:t>
            </a:r>
            <a:r>
              <a:rPr lang="en-US" sz="1100" dirty="0" smtClean="0"/>
              <a:t>, Yuan-Chung Cheng, </a:t>
            </a:r>
            <a:r>
              <a:rPr lang="en-US" sz="1100" dirty="0"/>
              <a:t>Robert E. </a:t>
            </a:r>
            <a:r>
              <a:rPr lang="en-US" sz="1100" dirty="0" smtClean="0"/>
              <a:t>Blankenship &amp; </a:t>
            </a:r>
            <a:r>
              <a:rPr lang="en-US" sz="1100" dirty="0"/>
              <a:t>Graham R. </a:t>
            </a:r>
            <a:r>
              <a:rPr lang="en-US" sz="1100" dirty="0" smtClean="0"/>
              <a:t>Fleming</a:t>
            </a:r>
            <a:endParaRPr lang="en-US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27113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Evidence for wavelike energy transfer </a:t>
            </a:r>
            <a:r>
              <a:rPr lang="en-US" sz="1100" dirty="0" smtClean="0"/>
              <a:t>through quantum </a:t>
            </a:r>
            <a:r>
              <a:rPr lang="en-US" sz="1100" dirty="0"/>
              <a:t>coherence in photosynthetic systems</a:t>
            </a:r>
          </a:p>
          <a:p>
            <a:r>
              <a:rPr lang="en-US" sz="1100" dirty="0"/>
              <a:t>Gregory S. </a:t>
            </a:r>
            <a:r>
              <a:rPr lang="en-US" sz="1100" dirty="0" smtClean="0"/>
              <a:t>Engel, </a:t>
            </a:r>
            <a:r>
              <a:rPr lang="en-US" sz="1100" dirty="0"/>
              <a:t>Tessa R. </a:t>
            </a:r>
            <a:r>
              <a:rPr lang="en-US" sz="1100" dirty="0" smtClean="0"/>
              <a:t>Calhoun, </a:t>
            </a:r>
            <a:r>
              <a:rPr lang="en-US" sz="1100" dirty="0"/>
              <a:t>Elizabeth L. </a:t>
            </a:r>
            <a:r>
              <a:rPr lang="en-US" sz="1100" dirty="0" smtClean="0"/>
              <a:t>Read, </a:t>
            </a:r>
            <a:r>
              <a:rPr lang="en-US" sz="1100" dirty="0"/>
              <a:t>Tae-</a:t>
            </a:r>
            <a:r>
              <a:rPr lang="en-US" sz="1100" dirty="0" err="1"/>
              <a:t>Kyu</a:t>
            </a:r>
            <a:r>
              <a:rPr lang="en-US" sz="1100" dirty="0"/>
              <a:t> </a:t>
            </a:r>
            <a:r>
              <a:rPr lang="en-US" sz="1100" dirty="0" err="1" smtClean="0"/>
              <a:t>Ahn</a:t>
            </a:r>
            <a:r>
              <a:rPr lang="en-US" sz="1100" dirty="0" smtClean="0"/>
              <a:t>, Tomas </a:t>
            </a:r>
            <a:r>
              <a:rPr lang="en-US" sz="1100" dirty="0" err="1" smtClean="0"/>
              <a:t>Mancal</a:t>
            </a:r>
            <a:r>
              <a:rPr lang="en-US" sz="1100" dirty="0" smtClean="0"/>
              <a:t>, Yuan-Chung Cheng, </a:t>
            </a:r>
            <a:r>
              <a:rPr lang="en-US" sz="1100" dirty="0"/>
              <a:t>Robert E. </a:t>
            </a:r>
            <a:r>
              <a:rPr lang="en-US" sz="1100" dirty="0" smtClean="0"/>
              <a:t>Blankenship &amp; </a:t>
            </a:r>
            <a:r>
              <a:rPr lang="en-US" sz="1100" dirty="0"/>
              <a:t>Graham R. </a:t>
            </a:r>
            <a:r>
              <a:rPr lang="en-US" sz="1100" dirty="0" smtClean="0"/>
              <a:t>Fleming</a:t>
            </a:r>
            <a:endParaRPr lang="en-US" sz="1100" dirty="0"/>
          </a:p>
        </p:txBody>
      </p:sp>
      <p:pic>
        <p:nvPicPr>
          <p:cNvPr id="7" name="movie2.mp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457200"/>
            <a:ext cx="7416800" cy="556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119336"/>
            <a:ext cx="8991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Evidence for wavelike energy transfer </a:t>
            </a:r>
            <a:r>
              <a:rPr lang="en-US" sz="1400" dirty="0" smtClean="0"/>
              <a:t>through quantum </a:t>
            </a:r>
            <a:r>
              <a:rPr lang="en-US" sz="1400" dirty="0"/>
              <a:t>coherence in photosynthetic systems</a:t>
            </a:r>
          </a:p>
          <a:p>
            <a:r>
              <a:rPr lang="en-US" sz="1400" dirty="0"/>
              <a:t>Gregory S. </a:t>
            </a:r>
            <a:r>
              <a:rPr lang="en-US" sz="1400" dirty="0" smtClean="0"/>
              <a:t>Engel, </a:t>
            </a:r>
            <a:r>
              <a:rPr lang="en-US" sz="1400" dirty="0"/>
              <a:t>Tessa R. </a:t>
            </a:r>
            <a:r>
              <a:rPr lang="en-US" sz="1400" dirty="0" smtClean="0"/>
              <a:t>Calhoun, </a:t>
            </a:r>
            <a:r>
              <a:rPr lang="en-US" sz="1400" dirty="0"/>
              <a:t>Elizabeth L. </a:t>
            </a:r>
            <a:r>
              <a:rPr lang="en-US" sz="1400" dirty="0" smtClean="0"/>
              <a:t>Read, </a:t>
            </a:r>
            <a:r>
              <a:rPr lang="en-US" sz="1400" dirty="0"/>
              <a:t>Tae-</a:t>
            </a:r>
            <a:r>
              <a:rPr lang="en-US" sz="1400" dirty="0" err="1"/>
              <a:t>Kyu</a:t>
            </a:r>
            <a:r>
              <a:rPr lang="en-US" sz="1400" dirty="0"/>
              <a:t> </a:t>
            </a:r>
            <a:r>
              <a:rPr lang="en-US" sz="1400" dirty="0" err="1" smtClean="0"/>
              <a:t>Ahn</a:t>
            </a:r>
            <a:r>
              <a:rPr lang="en-US" sz="1400" dirty="0" smtClean="0"/>
              <a:t>, Tomas </a:t>
            </a:r>
            <a:r>
              <a:rPr lang="en-US" sz="1400" dirty="0" err="1" smtClean="0"/>
              <a:t>Mancal</a:t>
            </a:r>
            <a:r>
              <a:rPr lang="en-US" sz="1400" dirty="0" smtClean="0"/>
              <a:t>,</a:t>
            </a:r>
          </a:p>
          <a:p>
            <a:r>
              <a:rPr lang="en-US" sz="1400" dirty="0" smtClean="0"/>
              <a:t> Yuan-Chung Cheng, </a:t>
            </a:r>
            <a:r>
              <a:rPr lang="en-US" sz="1400" dirty="0"/>
              <a:t>Robert E. </a:t>
            </a:r>
            <a:r>
              <a:rPr lang="en-US" sz="1400" dirty="0" smtClean="0"/>
              <a:t>Blankenship &amp; </a:t>
            </a:r>
            <a:r>
              <a:rPr lang="en-US" sz="1400" dirty="0"/>
              <a:t>Graham R. </a:t>
            </a:r>
            <a:r>
              <a:rPr lang="en-US" sz="1400" dirty="0" smtClean="0"/>
              <a:t>Fleming</a:t>
            </a:r>
            <a:endParaRPr 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67575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7010400" y="0"/>
            <a:ext cx="2286000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Figure 2 | Electronic </a:t>
            </a:r>
            <a:r>
              <a:rPr lang="en-US" sz="1400" dirty="0" smtClean="0"/>
              <a:t>coherence beating</a:t>
            </a:r>
            <a:r>
              <a:rPr lang="en-US" sz="1400" dirty="0"/>
              <a:t>. a, A representative </a:t>
            </a:r>
            <a:r>
              <a:rPr lang="en-US" sz="1400" dirty="0" smtClean="0"/>
              <a:t>two dimensional electronic spectrum with </a:t>
            </a:r>
            <a:r>
              <a:rPr lang="en-US" sz="1400" dirty="0"/>
              <a:t>a line across the main </a:t>
            </a:r>
            <a:r>
              <a:rPr lang="en-US" sz="1400" dirty="0" smtClean="0"/>
              <a:t>diagonal peak</a:t>
            </a:r>
            <a:r>
              <a:rPr lang="en-US" sz="1400" dirty="0"/>
              <a:t>. The amplitude along </a:t>
            </a:r>
            <a:r>
              <a:rPr lang="en-US" sz="1400" dirty="0" smtClean="0"/>
              <a:t>this diagonal </a:t>
            </a:r>
            <a:r>
              <a:rPr lang="en-US" sz="1400" dirty="0"/>
              <a:t>line is plotted </a:t>
            </a:r>
            <a:r>
              <a:rPr lang="en-US" sz="1400" dirty="0" smtClean="0"/>
              <a:t>against population </a:t>
            </a:r>
            <a:r>
              <a:rPr lang="en-US" sz="1400" dirty="0"/>
              <a:t>time in b with a </a:t>
            </a:r>
            <a:r>
              <a:rPr lang="en-US" sz="1400" dirty="0" smtClean="0"/>
              <a:t>black line </a:t>
            </a:r>
            <a:r>
              <a:rPr lang="en-US" sz="1400" dirty="0"/>
              <a:t>covering the </a:t>
            </a:r>
            <a:r>
              <a:rPr lang="en-US" sz="1400" dirty="0" err="1"/>
              <a:t>exciton</a:t>
            </a:r>
            <a:r>
              <a:rPr lang="en-US" sz="1400" dirty="0"/>
              <a:t> 1 </a:t>
            </a:r>
            <a:r>
              <a:rPr lang="en-US" sz="1400" dirty="0" smtClean="0"/>
              <a:t>peak amplitude</a:t>
            </a:r>
            <a:r>
              <a:rPr lang="en-US" sz="1400" dirty="0"/>
              <a:t>; the data are scaled by </a:t>
            </a:r>
            <a:r>
              <a:rPr lang="en-US" sz="1400" dirty="0" smtClean="0"/>
              <a:t>a smooth </a:t>
            </a:r>
            <a:r>
              <a:rPr lang="en-US" sz="1400" dirty="0"/>
              <a:t>function </a:t>
            </a:r>
            <a:r>
              <a:rPr lang="en-US" sz="1400" dirty="0" smtClean="0"/>
              <a:t>effectively normalizing </a:t>
            </a:r>
            <a:r>
              <a:rPr lang="en-US" sz="1400" dirty="0"/>
              <a:t>the data </a:t>
            </a:r>
            <a:r>
              <a:rPr lang="en-US" sz="1400" dirty="0" smtClean="0"/>
              <a:t>without affecting </a:t>
            </a:r>
            <a:r>
              <a:rPr lang="en-US" sz="1400" dirty="0"/>
              <a:t>oscillations. A </a:t>
            </a:r>
            <a:r>
              <a:rPr lang="en-US" sz="1400" dirty="0" err="1"/>
              <a:t>spline</a:t>
            </a:r>
            <a:endParaRPr lang="en-US" sz="1400" dirty="0"/>
          </a:p>
          <a:p>
            <a:r>
              <a:rPr lang="en-US" sz="1400" dirty="0"/>
              <a:t>interpolation is used to connect </a:t>
            </a:r>
            <a:r>
              <a:rPr lang="en-US" sz="1400" dirty="0" smtClean="0"/>
              <a:t>the spectra</a:t>
            </a:r>
            <a:r>
              <a:rPr lang="en-US" sz="1400" dirty="0"/>
              <a:t>; the times at which spectra</a:t>
            </a:r>
          </a:p>
          <a:p>
            <a:r>
              <a:rPr lang="en-US" sz="1400" dirty="0"/>
              <a:t>were taken are denoted by </a:t>
            </a:r>
            <a:r>
              <a:rPr lang="en-US" sz="1400" dirty="0" smtClean="0"/>
              <a:t>tick marks </a:t>
            </a:r>
            <a:r>
              <a:rPr lang="en-US" sz="1400" dirty="0"/>
              <a:t>along the time axis. c, </a:t>
            </a:r>
            <a:r>
              <a:rPr lang="en-US" sz="1400" dirty="0" smtClean="0"/>
              <a:t>The amplitude </a:t>
            </a:r>
            <a:r>
              <a:rPr lang="en-US" sz="1400" dirty="0"/>
              <a:t>of the </a:t>
            </a:r>
            <a:r>
              <a:rPr lang="en-US" sz="1400" dirty="0" smtClean="0"/>
              <a:t>peak corresponding </a:t>
            </a:r>
            <a:r>
              <a:rPr lang="en-US" sz="1400" dirty="0"/>
              <a:t>to </a:t>
            </a:r>
            <a:r>
              <a:rPr lang="en-US" sz="1400" dirty="0" err="1"/>
              <a:t>exciton</a:t>
            </a:r>
            <a:r>
              <a:rPr lang="en-US" sz="1400" dirty="0"/>
              <a:t> 1 </a:t>
            </a:r>
            <a:r>
              <a:rPr lang="en-US" sz="1400" dirty="0" smtClean="0"/>
              <a:t>shown with </a:t>
            </a:r>
            <a:r>
              <a:rPr lang="en-US" sz="1400" dirty="0"/>
              <a:t>a dotted Fourier </a:t>
            </a:r>
            <a:r>
              <a:rPr lang="en-US" sz="1400" dirty="0" smtClean="0"/>
              <a:t>interpolation. d</a:t>
            </a:r>
            <a:r>
              <a:rPr lang="en-US" sz="1400" dirty="0"/>
              <a:t>, The power spectrum of </a:t>
            </a:r>
            <a:r>
              <a:rPr lang="en-US" sz="1400" dirty="0" smtClean="0"/>
              <a:t>the Fourier </a:t>
            </a:r>
            <a:r>
              <a:rPr lang="en-US" sz="1400" dirty="0"/>
              <a:t>interpolation in c is </a:t>
            </a:r>
            <a:r>
              <a:rPr lang="en-US" sz="1400" dirty="0" smtClean="0"/>
              <a:t>plotted with </a:t>
            </a:r>
            <a:r>
              <a:rPr lang="en-US" sz="1400" dirty="0"/>
              <a:t>the theoretical spectrum</a:t>
            </a:r>
          </a:p>
          <a:p>
            <a:r>
              <a:rPr lang="en-US" sz="1400" dirty="0"/>
              <a:t>showing beats between </a:t>
            </a:r>
            <a:r>
              <a:rPr lang="en-US" sz="1400" dirty="0" err="1"/>
              <a:t>exciton</a:t>
            </a:r>
            <a:r>
              <a:rPr lang="en-US" sz="1400" dirty="0"/>
              <a:t> </a:t>
            </a:r>
            <a:r>
              <a:rPr lang="en-US" sz="1400" dirty="0" smtClean="0"/>
              <a:t>1 and </a:t>
            </a:r>
            <a:r>
              <a:rPr lang="en-US" sz="1400" dirty="0" err="1"/>
              <a:t>excitons</a:t>
            </a:r>
            <a:r>
              <a:rPr lang="en-US" sz="1400" dirty="0"/>
              <a:t> 2–7.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5663"/>
            <a:ext cx="5929358" cy="687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0"/>
            <a:ext cx="4648200" cy="32766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0" y="4572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FIGURE 10.2</a:t>
            </a:r>
          </a:p>
          <a:p>
            <a:r>
              <a:rPr lang="en-US" b="1" dirty="0"/>
              <a:t>Journey into a leaf. A plant leaf possesses a thick layer of cells (the </a:t>
            </a:r>
            <a:r>
              <a:rPr lang="en-US" b="1" dirty="0" err="1"/>
              <a:t>mesophyll</a:t>
            </a:r>
            <a:r>
              <a:rPr lang="en-US" b="1" dirty="0"/>
              <a:t>) rich in chloroplasts. The flattened </a:t>
            </a:r>
            <a:r>
              <a:rPr lang="en-US" b="1" dirty="0" err="1"/>
              <a:t>thylakoids</a:t>
            </a:r>
            <a:r>
              <a:rPr lang="en-US" b="1" dirty="0"/>
              <a:t> in the</a:t>
            </a:r>
          </a:p>
          <a:p>
            <a:r>
              <a:rPr lang="en-US" dirty="0"/>
              <a:t>chloroplast are stacked into columns called </a:t>
            </a:r>
            <a:r>
              <a:rPr lang="en-US" dirty="0" err="1"/>
              <a:t>grana</a:t>
            </a:r>
            <a:r>
              <a:rPr lang="en-US" dirty="0"/>
              <a:t> (singular, </a:t>
            </a:r>
            <a:r>
              <a:rPr lang="en-US" dirty="0" err="1"/>
              <a:t>granum</a:t>
            </a:r>
            <a:r>
              <a:rPr lang="en-US" dirty="0"/>
              <a:t>). The light reactions take place on the </a:t>
            </a:r>
            <a:r>
              <a:rPr lang="en-US" dirty="0" err="1"/>
              <a:t>thylakoid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0" y="6581001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Biology 6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ed.  George Johnson, Peter </a:t>
            </a:r>
            <a:r>
              <a:rPr lang="en-US" sz="1200" dirty="0" err="1" smtClean="0"/>
              <a:t>Raven,.Mc</a:t>
            </a:r>
            <a:r>
              <a:rPr lang="en-US" sz="1200" dirty="0" smtClean="0"/>
              <a:t> </a:t>
            </a:r>
            <a:r>
              <a:rPr lang="en-US" sz="1200" dirty="0" err="1" smtClean="0"/>
              <a:t>Graw</a:t>
            </a:r>
            <a:r>
              <a:rPr lang="en-US" sz="1200" dirty="0" smtClean="0"/>
              <a:t> Hill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27113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Evidence for wavelike energy transfer </a:t>
            </a:r>
            <a:r>
              <a:rPr lang="en-US" sz="1100" dirty="0" smtClean="0"/>
              <a:t>through quantum </a:t>
            </a:r>
            <a:r>
              <a:rPr lang="en-US" sz="1100" dirty="0"/>
              <a:t>coherence in photosynthetic systems</a:t>
            </a:r>
          </a:p>
          <a:p>
            <a:r>
              <a:rPr lang="en-US" sz="1100" dirty="0"/>
              <a:t>Gregory S. </a:t>
            </a:r>
            <a:r>
              <a:rPr lang="en-US" sz="1100" dirty="0" smtClean="0"/>
              <a:t>Engel, </a:t>
            </a:r>
            <a:r>
              <a:rPr lang="en-US" sz="1100" dirty="0"/>
              <a:t>Tessa R. </a:t>
            </a:r>
            <a:r>
              <a:rPr lang="en-US" sz="1100" dirty="0" smtClean="0"/>
              <a:t>Calhoun, </a:t>
            </a:r>
            <a:r>
              <a:rPr lang="en-US" sz="1100" dirty="0"/>
              <a:t>Elizabeth L. </a:t>
            </a:r>
            <a:r>
              <a:rPr lang="en-US" sz="1100" dirty="0" smtClean="0"/>
              <a:t>Read, </a:t>
            </a:r>
            <a:r>
              <a:rPr lang="en-US" sz="1100" dirty="0"/>
              <a:t>Tae-</a:t>
            </a:r>
            <a:r>
              <a:rPr lang="en-US" sz="1100" dirty="0" err="1"/>
              <a:t>Kyu</a:t>
            </a:r>
            <a:r>
              <a:rPr lang="en-US" sz="1100" dirty="0"/>
              <a:t> </a:t>
            </a:r>
            <a:r>
              <a:rPr lang="en-US" sz="1100" dirty="0" err="1" smtClean="0"/>
              <a:t>Ahn</a:t>
            </a:r>
            <a:r>
              <a:rPr lang="en-US" sz="1100" dirty="0" smtClean="0"/>
              <a:t>, Tomas </a:t>
            </a:r>
            <a:r>
              <a:rPr lang="en-US" sz="1100" dirty="0" err="1" smtClean="0"/>
              <a:t>Mancal</a:t>
            </a:r>
            <a:r>
              <a:rPr lang="en-US" sz="1100" dirty="0" smtClean="0"/>
              <a:t>, Yuan-Chung Cheng, </a:t>
            </a:r>
            <a:r>
              <a:rPr lang="en-US" sz="1100" dirty="0"/>
              <a:t>Robert E. </a:t>
            </a:r>
            <a:r>
              <a:rPr lang="en-US" sz="1100" dirty="0" smtClean="0"/>
              <a:t>Blankenship &amp; </a:t>
            </a:r>
            <a:r>
              <a:rPr lang="en-US" sz="1100" dirty="0"/>
              <a:t>Graham R. </a:t>
            </a:r>
            <a:r>
              <a:rPr lang="en-US" sz="1100" dirty="0" smtClean="0"/>
              <a:t>Fleming</a:t>
            </a:r>
            <a:endParaRPr lang="en-US" sz="11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"/>
            <a:ext cx="432467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419600" y="304086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Figure 4 | Quantum beating in cross peaks. a, The raw amplitude of </a:t>
            </a:r>
            <a:r>
              <a:rPr lang="en-US" dirty="0" smtClean="0"/>
              <a:t>the </a:t>
            </a:r>
            <a:r>
              <a:rPr lang="en-US" dirty="0" err="1" smtClean="0"/>
              <a:t>exciton</a:t>
            </a:r>
            <a:r>
              <a:rPr lang="en-US" dirty="0" smtClean="0"/>
              <a:t> </a:t>
            </a:r>
            <a:r>
              <a:rPr lang="en-US" dirty="0"/>
              <a:t>1–3 cross-peak, with a Fourier interpolation of the points (</a:t>
            </a:r>
            <a:r>
              <a:rPr lang="en-US" dirty="0" smtClean="0"/>
              <a:t>dotted line</a:t>
            </a:r>
            <a:r>
              <a:rPr lang="en-US" dirty="0"/>
              <a:t>). b, The power spectrum of this interpolation (dotted line), the </a:t>
            </a:r>
            <a:r>
              <a:rPr lang="en-US" dirty="0" err="1"/>
              <a:t>exciton</a:t>
            </a:r>
            <a:endParaRPr lang="en-US" dirty="0"/>
          </a:p>
          <a:p>
            <a:r>
              <a:rPr lang="en-US" dirty="0"/>
              <a:t>beating line spectra of both </a:t>
            </a:r>
            <a:r>
              <a:rPr lang="en-US" dirty="0" err="1"/>
              <a:t>excitons</a:t>
            </a:r>
            <a:r>
              <a:rPr lang="en-US" dirty="0"/>
              <a:t> 1 and 3 (black), and the 1–3 </a:t>
            </a:r>
            <a:r>
              <a:rPr lang="en-US" dirty="0" smtClean="0"/>
              <a:t>beat frequency </a:t>
            </a:r>
            <a:r>
              <a:rPr lang="en-US" dirty="0"/>
              <a:t>(red). We expect that the other frequencies may couple to </a:t>
            </a:r>
            <a:r>
              <a:rPr lang="en-US" dirty="0" smtClean="0"/>
              <a:t>this cross-peak </a:t>
            </a:r>
            <a:r>
              <a:rPr lang="en-US" dirty="0"/>
              <a:t>but that the dominant frequency corresponds to the </a:t>
            </a:r>
            <a:r>
              <a:rPr lang="en-US" dirty="0" smtClean="0"/>
              <a:t>red transition</a:t>
            </a:r>
            <a:r>
              <a:rPr lang="en-US" dirty="0"/>
              <a:t>. The apparent low-frequency peak is due to the growth of </a:t>
            </a:r>
            <a:r>
              <a:rPr lang="en-US" dirty="0" smtClean="0"/>
              <a:t>the cross-peak </a:t>
            </a:r>
            <a:r>
              <a:rPr lang="en-US" dirty="0"/>
              <a:t>amplitude and appears as a peak because the data were </a:t>
            </a:r>
            <a:r>
              <a:rPr lang="en-US" dirty="0" smtClean="0"/>
              <a:t>demeaned (mean </a:t>
            </a:r>
            <a:r>
              <a:rPr lang="en-US" dirty="0"/>
              <a:t>subtracted from the data) before the transform to </a:t>
            </a:r>
            <a:r>
              <a:rPr lang="en-US" dirty="0" smtClean="0"/>
              <a:t>improve numerical </a:t>
            </a:r>
            <a:r>
              <a:rPr lang="en-US" dirty="0"/>
              <a:t>accuracy, pinning the zero-frequency component to zero.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27113"/>
            <a:ext cx="899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Evidence for wavelike energy transfer </a:t>
            </a:r>
            <a:r>
              <a:rPr lang="en-US" sz="1100" dirty="0" smtClean="0"/>
              <a:t>through quantum </a:t>
            </a:r>
            <a:r>
              <a:rPr lang="en-US" sz="1100" dirty="0"/>
              <a:t>coherence in photosynthetic systems</a:t>
            </a:r>
          </a:p>
          <a:p>
            <a:r>
              <a:rPr lang="en-US" sz="1100" dirty="0"/>
              <a:t>Gregory S. </a:t>
            </a:r>
            <a:r>
              <a:rPr lang="en-US" sz="1100" dirty="0" smtClean="0"/>
              <a:t>Engel, </a:t>
            </a:r>
            <a:r>
              <a:rPr lang="en-US" sz="1100" dirty="0"/>
              <a:t>Tessa R. </a:t>
            </a:r>
            <a:r>
              <a:rPr lang="en-US" sz="1100" dirty="0" smtClean="0"/>
              <a:t>Calhoun, </a:t>
            </a:r>
            <a:r>
              <a:rPr lang="en-US" sz="1100" dirty="0"/>
              <a:t>Elizabeth L. </a:t>
            </a:r>
            <a:r>
              <a:rPr lang="en-US" sz="1100" dirty="0" smtClean="0"/>
              <a:t>Read, </a:t>
            </a:r>
            <a:r>
              <a:rPr lang="en-US" sz="1100" dirty="0"/>
              <a:t>Tae-</a:t>
            </a:r>
            <a:r>
              <a:rPr lang="en-US" sz="1100" dirty="0" err="1"/>
              <a:t>Kyu</a:t>
            </a:r>
            <a:r>
              <a:rPr lang="en-US" sz="1100" dirty="0"/>
              <a:t> </a:t>
            </a:r>
            <a:r>
              <a:rPr lang="en-US" sz="1100" dirty="0" err="1" smtClean="0"/>
              <a:t>Ahn</a:t>
            </a:r>
            <a:r>
              <a:rPr lang="en-US" sz="1100" dirty="0" smtClean="0"/>
              <a:t>, Tomas </a:t>
            </a:r>
            <a:r>
              <a:rPr lang="en-US" sz="1100" dirty="0" err="1" smtClean="0"/>
              <a:t>Mancal</a:t>
            </a:r>
            <a:r>
              <a:rPr lang="en-US" sz="1100" dirty="0" smtClean="0"/>
              <a:t>, Yuan-Chung Cheng, </a:t>
            </a:r>
            <a:r>
              <a:rPr lang="en-US" sz="1100" dirty="0"/>
              <a:t>Robert E. </a:t>
            </a:r>
            <a:r>
              <a:rPr lang="en-US" sz="1100" dirty="0" smtClean="0"/>
              <a:t>Blankenship &amp; </a:t>
            </a:r>
            <a:r>
              <a:rPr lang="en-US" sz="1100" dirty="0"/>
              <a:t>Graham R. </a:t>
            </a:r>
            <a:r>
              <a:rPr lang="en-US" sz="1100" dirty="0" smtClean="0"/>
              <a:t>Fleming</a:t>
            </a:r>
            <a:endParaRPr lang="en-US" sz="11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"/>
            <a:ext cx="3748562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343400" y="30480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Figure 3 | Characteristic </a:t>
            </a:r>
            <a:r>
              <a:rPr lang="en-US" dirty="0" err="1"/>
              <a:t>anticorrelation</a:t>
            </a:r>
            <a:r>
              <a:rPr lang="en-US" dirty="0"/>
              <a:t> between peak amplitude </a:t>
            </a:r>
            <a:r>
              <a:rPr lang="en-US" dirty="0" smtClean="0"/>
              <a:t>and width</a:t>
            </a:r>
            <a:r>
              <a:rPr lang="en-US" dirty="0"/>
              <a:t>. The </a:t>
            </a:r>
            <a:r>
              <a:rPr lang="en-US" dirty="0" err="1"/>
              <a:t>anticorrelation</a:t>
            </a:r>
            <a:r>
              <a:rPr lang="en-US" dirty="0"/>
              <a:t> shown in b between the amplitude of </a:t>
            </a:r>
            <a:r>
              <a:rPr lang="en-US" dirty="0" smtClean="0"/>
              <a:t>the diagonal </a:t>
            </a:r>
            <a:r>
              <a:rPr lang="en-US" dirty="0" err="1"/>
              <a:t>exciton</a:t>
            </a:r>
            <a:r>
              <a:rPr lang="en-US" dirty="0"/>
              <a:t> peak (black line in a) and the ratio of the diagonal to</a:t>
            </a:r>
          </a:p>
          <a:p>
            <a:r>
              <a:rPr lang="en-US" dirty="0"/>
              <a:t>anti-diagonal widths of the peak (red lines in a) is a characteristic </a:t>
            </a:r>
            <a:r>
              <a:rPr lang="en-US" dirty="0" smtClean="0"/>
              <a:t>predicted from </a:t>
            </a:r>
            <a:r>
              <a:rPr lang="en-US" dirty="0"/>
              <a:t>theory for </a:t>
            </a:r>
            <a:r>
              <a:rPr lang="en-US" dirty="0" err="1"/>
              <a:t>exciton</a:t>
            </a:r>
            <a:r>
              <a:rPr lang="en-US" dirty="0"/>
              <a:t> quantum beating17. This pattern would not </a:t>
            </a:r>
            <a:r>
              <a:rPr lang="en-US" dirty="0" smtClean="0"/>
              <a:t>arise from </a:t>
            </a:r>
            <a:r>
              <a:rPr lang="en-US" dirty="0"/>
              <a:t>phonon coupling and highlights the change in integrated line</a:t>
            </a:r>
          </a:p>
          <a:p>
            <a:r>
              <a:rPr lang="en-US" dirty="0"/>
              <a:t>strength associated with quantum beating.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Two-Dimensional Electronic Spectroscopy </a:t>
            </a:r>
            <a:r>
              <a:rPr lang="en-US" sz="1200" b="1" dirty="0" smtClean="0"/>
              <a:t>of Molecular </a:t>
            </a:r>
            <a:r>
              <a:rPr lang="en-US" sz="1200" b="1" dirty="0"/>
              <a:t>Aggregates</a:t>
            </a:r>
          </a:p>
          <a:p>
            <a:r>
              <a:rPr lang="en-US" sz="1200" dirty="0"/>
              <a:t>NAOMI S. GINSBERG, YUAN-CHUNG CHENG</a:t>
            </a:r>
            <a:r>
              <a:rPr lang="en-US" sz="1200" dirty="0" smtClean="0"/>
              <a:t>, AND GRAHAM </a:t>
            </a:r>
            <a:r>
              <a:rPr lang="en-US" sz="1200" dirty="0"/>
              <a:t>R. </a:t>
            </a:r>
            <a:r>
              <a:rPr lang="en-US" sz="1200" dirty="0" smtClean="0"/>
              <a:t>FLEMING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0" y="4722674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FIGURE 3. Two dimensional spectroscopy of FMO reveals energy transfer channels and explains why its structure efficiently promotes </a:t>
            </a:r>
            <a:r>
              <a:rPr lang="en-US" b="1" dirty="0" smtClean="0"/>
              <a:t>such </a:t>
            </a:r>
            <a:r>
              <a:rPr lang="en-US" dirty="0" smtClean="0"/>
              <a:t>transfer.23 </a:t>
            </a:r>
            <a:r>
              <a:rPr lang="en-US" dirty="0"/>
              <a:t>(a) FMO crystal </a:t>
            </a:r>
            <a:r>
              <a:rPr lang="en-US" dirty="0" smtClean="0"/>
              <a:t>structure. </a:t>
            </a:r>
            <a:r>
              <a:rPr lang="en-US" dirty="0"/>
              <a:t>Each of three monomers contains seven </a:t>
            </a:r>
            <a:r>
              <a:rPr lang="en-US" dirty="0" err="1"/>
              <a:t>BChls</a:t>
            </a:r>
            <a:r>
              <a:rPr lang="en-US" dirty="0"/>
              <a:t>. (b) </a:t>
            </a:r>
            <a:r>
              <a:rPr lang="en-US" i="1" dirty="0"/>
              <a:t>T </a:t>
            </a:r>
            <a:r>
              <a:rPr lang="en-US" i="1" dirty="0" smtClean="0"/>
              <a:t>= </a:t>
            </a:r>
            <a:r>
              <a:rPr lang="en-US" i="1" dirty="0"/>
              <a:t>1 </a:t>
            </a:r>
            <a:r>
              <a:rPr lang="en-US" i="1" dirty="0" err="1"/>
              <a:t>ps</a:t>
            </a:r>
            <a:r>
              <a:rPr lang="en-US" i="1" dirty="0"/>
              <a:t> 2D spectrum of </a:t>
            </a:r>
            <a:r>
              <a:rPr lang="en-US" i="1" dirty="0" smtClean="0"/>
              <a:t>FMO </a:t>
            </a:r>
            <a:r>
              <a:rPr lang="en-US" dirty="0" smtClean="0"/>
              <a:t>complexes </a:t>
            </a:r>
            <a:r>
              <a:rPr lang="en-US" dirty="0"/>
              <a:t>at 77 K with many clearly visible energy transfer peaks. </a:t>
            </a:r>
            <a:r>
              <a:rPr lang="en-US" dirty="0" err="1"/>
              <a:t>Exciton</a:t>
            </a:r>
            <a:r>
              <a:rPr lang="en-US" dirty="0"/>
              <a:t> energies are indicated on both axes. (c) Reconstruction </a:t>
            </a:r>
            <a:r>
              <a:rPr lang="en-US" dirty="0" smtClean="0"/>
              <a:t>of </a:t>
            </a:r>
            <a:r>
              <a:rPr lang="en-US" dirty="0" err="1" smtClean="0"/>
              <a:t>nonstepwise</a:t>
            </a:r>
            <a:r>
              <a:rPr lang="en-US" dirty="0" smtClean="0"/>
              <a:t> </a:t>
            </a:r>
            <a:r>
              <a:rPr lang="en-US" dirty="0"/>
              <a:t>energy transfer channels based on 2D spectrum analysis. (d) Spatial map of energy flow from panel c in an FMO monomer.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-1"/>
            <a:ext cx="5122733" cy="472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447801"/>
            <a:ext cx="8686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Sample </a:t>
            </a:r>
            <a:r>
              <a:rPr lang="en-US" sz="2000" dirty="0" smtClean="0"/>
              <a:t>preparation. The FMO sample was isolated from </a:t>
            </a:r>
            <a:r>
              <a:rPr lang="en-US" sz="2000" dirty="0" err="1" smtClean="0"/>
              <a:t>Chlorbium</a:t>
            </a:r>
            <a:r>
              <a:rPr lang="en-US" sz="2000" dirty="0" smtClean="0"/>
              <a:t> </a:t>
            </a:r>
            <a:r>
              <a:rPr lang="en-US" sz="2000" dirty="0" err="1" smtClean="0"/>
              <a:t>tepidum</a:t>
            </a:r>
            <a:r>
              <a:rPr lang="en-US" sz="2000" dirty="0" smtClean="0"/>
              <a:t> as published </a:t>
            </a:r>
            <a:r>
              <a:rPr lang="en-US" sz="2000" dirty="0" smtClean="0"/>
              <a:t>previously. </a:t>
            </a:r>
            <a:r>
              <a:rPr lang="en-US" sz="2000" dirty="0" smtClean="0"/>
              <a:t>The sample was dissolved in a buffer of 800mM </a:t>
            </a:r>
            <a:r>
              <a:rPr lang="en-US" sz="2000" dirty="0" err="1" smtClean="0"/>
              <a:t>tris</a:t>
            </a:r>
            <a:r>
              <a:rPr lang="en-US" sz="2000" dirty="0" smtClean="0"/>
              <a:t>/</a:t>
            </a:r>
            <a:r>
              <a:rPr lang="en-US" sz="2000" dirty="0" err="1" smtClean="0"/>
              <a:t>HCl</a:t>
            </a:r>
            <a:r>
              <a:rPr lang="en-US" sz="2000" dirty="0" smtClean="0"/>
              <a:t> pH8.0, 50mM </a:t>
            </a:r>
            <a:r>
              <a:rPr lang="en-US" sz="2000" dirty="0" err="1" smtClean="0"/>
              <a:t>NaCl</a:t>
            </a:r>
            <a:r>
              <a:rPr lang="en-US" sz="2000" dirty="0" smtClean="0"/>
              <a:t> with 0.1% </a:t>
            </a:r>
            <a:r>
              <a:rPr lang="en-US" sz="2000" dirty="0" err="1" smtClean="0"/>
              <a:t>lauryldimethylamine</a:t>
            </a:r>
            <a:r>
              <a:rPr lang="en-US" sz="2000" dirty="0" smtClean="0"/>
              <a:t> oxide as a detergent. The sample was then mixed 65:35v/v in glycerol, placed in a 200mm quartz cell (</a:t>
            </a:r>
            <a:r>
              <a:rPr lang="en-US" sz="2000" dirty="0" err="1" smtClean="0"/>
              <a:t>Starna</a:t>
            </a:r>
            <a:r>
              <a:rPr lang="en-US" sz="2000" dirty="0" smtClean="0"/>
              <a:t>). The sample was cooled in a cryostat (Oxford Instruments) to 77K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04800" y="3276600"/>
            <a:ext cx="8534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Data acquisition. A home-built oscillator was used to seed a home-built regenerative amplifier to produce a 3.4kHz pulse train of 41fs pulses </a:t>
            </a:r>
            <a:r>
              <a:rPr lang="en-US" sz="2000" dirty="0" smtClean="0"/>
              <a:t>centered </a:t>
            </a:r>
            <a:r>
              <a:rPr lang="en-US" sz="2000" dirty="0" smtClean="0"/>
              <a:t>about 808nm with a spectral width of 31nm full-width at half-maximum (</a:t>
            </a:r>
            <a:r>
              <a:rPr lang="en-US" sz="2000" dirty="0" smtClean="0"/>
              <a:t>FWHM). </a:t>
            </a:r>
            <a:r>
              <a:rPr lang="en-US" sz="2000" dirty="0" smtClean="0"/>
              <a:t>The stability of the laser system through the data acquisition period was measured to be 0.28% to 0.44%. The laser pulse width was measured with both autocorrelation (38fs FWHM) and frequency resolved optical gating (FROG) (41fs FWHM).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581001"/>
            <a:ext cx="2139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NATURE|Vol</a:t>
            </a:r>
            <a:r>
              <a:rPr lang="en-US" sz="1200" dirty="0" smtClean="0"/>
              <a:t> 446|12 April 2007</a:t>
            </a:r>
            <a:endParaRPr lang="en-US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828800"/>
            <a:ext cx="8153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ICAM</a:t>
            </a:r>
            <a:r>
              <a:rPr lang="en-US" dirty="0" smtClean="0"/>
              <a:t>, the Institute for Complex Adaptive Matter is a global network of research institutions with an interest in emergent phenomena in quantum matter.</a:t>
            </a:r>
          </a:p>
          <a:p>
            <a:r>
              <a:rPr lang="en-US" dirty="0" smtClean="0"/>
              <a:t>http://icam-i2cam.org/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9200" y="2743200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Quantum Coherence &amp; Entanglement in Photosynthetic Light-Harvesting Complexes </a:t>
            </a:r>
            <a:r>
              <a:rPr lang="en-US" dirty="0" smtClean="0"/>
              <a:t>- P. </a:t>
            </a:r>
            <a:r>
              <a:rPr lang="en-US" dirty="0" err="1" smtClean="0"/>
              <a:t>Nalbach</a:t>
            </a:r>
            <a:r>
              <a:rPr lang="en-US" dirty="0" smtClean="0"/>
              <a:t> - https://www.youtube.com/watch?v=lXS2hMkwtLI&amp;list=PLdV51-1AzT3MrUTHTWc3OafFZuE7trz_-&amp;index=2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3962400"/>
            <a:ext cx="792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Coherent Oscillations in 2D Photon-Echo Signals of Photosynthetic Complexes </a:t>
            </a:r>
            <a:r>
              <a:rPr lang="en-US" dirty="0" smtClean="0"/>
              <a:t>- </a:t>
            </a:r>
            <a:r>
              <a:rPr lang="en-US" dirty="0" err="1" smtClean="0"/>
              <a:t>D.Egorova</a:t>
            </a:r>
            <a:r>
              <a:rPr lang="en-US" dirty="0" smtClean="0"/>
              <a:t> - https://www.youtube.com/watch?v=1waHd7D8g40&amp;list=PLdV51-1AzT3MrUTHTWc3OafFZuE7trz_-&amp;index=11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19200" y="4953000"/>
            <a:ext cx="792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Quantum Mechanics of Photosynthetic Light Harvesting </a:t>
            </a:r>
            <a:r>
              <a:rPr lang="en-US" dirty="0" smtClean="0"/>
              <a:t>- D. Coker -https://www.youtube.com/watch?v=yt10n_5doFk&amp;list=PLdV51-1AzT3MrUTHTWc3OafFZuE7trz_-&amp;index=7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19200" y="5934670"/>
            <a:ext cx="792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Quantum-mechanical Optimization of Light-Harvesting in Photosynthesis </a:t>
            </a:r>
            <a:r>
              <a:rPr lang="en-US" dirty="0" smtClean="0"/>
              <a:t>- G. </a:t>
            </a:r>
            <a:r>
              <a:rPr lang="en-US" dirty="0" err="1" smtClean="0"/>
              <a:t>Scholes</a:t>
            </a:r>
            <a:r>
              <a:rPr lang="en-US" dirty="0" smtClean="0"/>
              <a:t> - https://www.youtube.com/watch?v=Nu-tDoCz2G8&amp;list=PLdV51-1AzT3MrUTHTWc3OafFZuE7trz_-&amp;index=5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" y="114300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Quantum Mechanics of Photosynthetic Light Harvesting Machinery </a:t>
            </a:r>
            <a:r>
              <a:rPr lang="en-US" dirty="0" smtClean="0"/>
              <a:t>-https://www.youtube.com/watch?v=CnHM-PyN0gg     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4724400"/>
            <a:ext cx="88392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Functional quantum biology in photosynthesis and </a:t>
            </a:r>
            <a:r>
              <a:rPr lang="en-US" sz="2000" dirty="0" err="1" smtClean="0"/>
              <a:t>magnetoreception</a:t>
            </a:r>
            <a:endParaRPr lang="en-US" sz="2000" dirty="0" smtClean="0"/>
          </a:p>
          <a:p>
            <a:r>
              <a:rPr lang="en-US" sz="1600" dirty="0" smtClean="0"/>
              <a:t>Neill Lambert, </a:t>
            </a:r>
            <a:r>
              <a:rPr lang="en-US" sz="1600" dirty="0" err="1" smtClean="0"/>
              <a:t>Yueh</a:t>
            </a:r>
            <a:r>
              <a:rPr lang="en-US" sz="1600" dirty="0" smtClean="0"/>
              <a:t>-Nan Chen, Yuan-Chung Cheng, </a:t>
            </a:r>
            <a:r>
              <a:rPr lang="en-US" sz="1600" dirty="0" err="1" smtClean="0"/>
              <a:t>Che</a:t>
            </a:r>
            <a:r>
              <a:rPr lang="en-US" sz="1600" dirty="0" smtClean="0"/>
              <a:t>-Ming Li, </a:t>
            </a:r>
            <a:r>
              <a:rPr lang="en-US" sz="1600" dirty="0" err="1" smtClean="0"/>
              <a:t>Guang</a:t>
            </a:r>
            <a:r>
              <a:rPr lang="en-US" sz="1600" dirty="0" smtClean="0"/>
              <a:t>-Yin Chen, Franco </a:t>
            </a:r>
            <a:r>
              <a:rPr lang="en-US" sz="1600" dirty="0" err="1" smtClean="0"/>
              <a:t>Noria</a:t>
            </a:r>
            <a:endParaRPr lang="en-US" sz="1600" dirty="0" smtClean="0"/>
          </a:p>
          <a:p>
            <a:r>
              <a:rPr lang="en-US" sz="1600" dirty="0" smtClean="0"/>
              <a:t>arXiv:1205.0883v1 [</a:t>
            </a:r>
            <a:r>
              <a:rPr lang="en-US" sz="1600" dirty="0" err="1" smtClean="0"/>
              <a:t>physics.bio</a:t>
            </a:r>
            <a:r>
              <a:rPr lang="en-US" sz="1600" dirty="0" smtClean="0"/>
              <a:t>-ph] 4 May 2012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3048000"/>
            <a:ext cx="8001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Direct evidence of quantum transport in photosynthetic light-harvesting complexes</a:t>
            </a:r>
          </a:p>
          <a:p>
            <a:r>
              <a:rPr lang="en-US" sz="1600" dirty="0" err="1" smtClean="0"/>
              <a:t>Gitt</a:t>
            </a:r>
            <a:r>
              <a:rPr lang="en-US" sz="1600" dirty="0" smtClean="0"/>
              <a:t> </a:t>
            </a:r>
            <a:r>
              <a:rPr lang="en-US" sz="1600" dirty="0" err="1" smtClean="0"/>
              <a:t>Panitchayangkoon</a:t>
            </a:r>
            <a:r>
              <a:rPr lang="en-US" sz="1600" dirty="0" smtClean="0"/>
              <a:t>, Dmitri V. </a:t>
            </a:r>
            <a:r>
              <a:rPr lang="en-US" sz="1600" dirty="0" err="1" smtClean="0"/>
              <a:t>Voronine</a:t>
            </a:r>
            <a:r>
              <a:rPr lang="en-US" sz="1600" dirty="0" smtClean="0"/>
              <a:t>, Darius </a:t>
            </a:r>
            <a:r>
              <a:rPr lang="en-US" sz="1600" dirty="0" err="1" smtClean="0"/>
              <a:t>Abramavicius</a:t>
            </a:r>
            <a:r>
              <a:rPr lang="en-US" sz="1600" dirty="0" smtClean="0"/>
              <a:t>, Justin R. </a:t>
            </a:r>
            <a:r>
              <a:rPr lang="en-US" sz="1600" dirty="0" err="1" smtClean="0"/>
              <a:t>Caram</a:t>
            </a:r>
            <a:r>
              <a:rPr lang="en-US" sz="1600" dirty="0" smtClean="0"/>
              <a:t>, Nicholas H. C. Lewis, </a:t>
            </a:r>
            <a:r>
              <a:rPr lang="en-US" sz="1600" dirty="0" err="1" smtClean="0"/>
              <a:t>Shaul</a:t>
            </a:r>
            <a:r>
              <a:rPr lang="en-US" sz="1600" dirty="0" smtClean="0"/>
              <a:t> </a:t>
            </a:r>
            <a:r>
              <a:rPr lang="en-US" sz="1600" dirty="0" err="1" smtClean="0"/>
              <a:t>Mukamel</a:t>
            </a:r>
            <a:r>
              <a:rPr lang="en-US" sz="1600" dirty="0" smtClean="0"/>
              <a:t>, and Gregory S. Engel</a:t>
            </a:r>
          </a:p>
          <a:p>
            <a:r>
              <a:rPr lang="en-US" sz="1600" dirty="0" smtClean="0"/>
              <a:t>20908–20912 ∣ PNAS ∣ December 27, 2011 ∣ vol. 108 ∣ no. 52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04800" y="1371600"/>
            <a:ext cx="8153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Evidence for wavelike energy transfer through quantum coherence in photosynthetic systems</a:t>
            </a:r>
          </a:p>
          <a:p>
            <a:r>
              <a:rPr lang="en-US" sz="1600" dirty="0" smtClean="0"/>
              <a:t>Gregory S. Engel, Tessa R. Calhoun, Elizabeth L. Read, Tae-</a:t>
            </a:r>
            <a:r>
              <a:rPr lang="en-US" sz="1600" dirty="0" err="1" smtClean="0"/>
              <a:t>Kyu</a:t>
            </a:r>
            <a:r>
              <a:rPr lang="en-US" sz="1600" dirty="0" smtClean="0"/>
              <a:t> </a:t>
            </a:r>
            <a:r>
              <a:rPr lang="en-US" sz="1600" dirty="0" err="1" smtClean="0"/>
              <a:t>Ahn</a:t>
            </a:r>
            <a:r>
              <a:rPr lang="en-US" sz="1600" dirty="0" smtClean="0"/>
              <a:t>, </a:t>
            </a:r>
            <a:r>
              <a:rPr lang="en-US" sz="1600" dirty="0" err="1" smtClean="0"/>
              <a:t>Toma´s</a:t>
            </a:r>
            <a:r>
              <a:rPr lang="en-US" sz="1600" dirty="0" smtClean="0"/>
              <a:t>ˇ </a:t>
            </a:r>
            <a:r>
              <a:rPr lang="en-US" sz="1600" dirty="0" err="1" smtClean="0"/>
              <a:t>Mancˇal</a:t>
            </a:r>
            <a:r>
              <a:rPr lang="en-US" sz="1600" dirty="0" smtClean="0"/>
              <a:t>, Yuan-Chung Cheng, Robert E. Blankenship &amp; Graham R. Fleming </a:t>
            </a:r>
          </a:p>
          <a:p>
            <a:r>
              <a:rPr lang="en-US" sz="1600" dirty="0" err="1" smtClean="0"/>
              <a:t>Vol</a:t>
            </a:r>
            <a:r>
              <a:rPr lang="en-US" sz="1600" dirty="0" smtClean="0"/>
              <a:t> 446| 12 April 2007| doi:10.1038/nature05678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0" y="6581001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Biology 6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ed.  George Johnson, Peter </a:t>
            </a:r>
            <a:r>
              <a:rPr lang="en-US" sz="1200" dirty="0" err="1" smtClean="0"/>
              <a:t>Raven,.Mc</a:t>
            </a:r>
            <a:r>
              <a:rPr lang="en-US" sz="1200" dirty="0" smtClean="0"/>
              <a:t> </a:t>
            </a:r>
            <a:r>
              <a:rPr lang="en-US" sz="1200" dirty="0" err="1" smtClean="0"/>
              <a:t>Graw</a:t>
            </a:r>
            <a:r>
              <a:rPr lang="en-US" sz="1200" dirty="0" smtClean="0"/>
              <a:t> Hill</a:t>
            </a:r>
            <a:endParaRPr lang="en-US" sz="1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832" y="152400"/>
            <a:ext cx="9169832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0" y="49440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FIGURE 10.2 (continued)</a:t>
            </a:r>
          </a:p>
          <a:p>
            <a:r>
              <a:rPr lang="en-US" dirty="0"/>
              <a:t>membrane and generate the ATP and NADPH that fuel the Calvin cycle. The fluid interior matrix of a chloroplast, the </a:t>
            </a:r>
            <a:r>
              <a:rPr lang="en-US" dirty="0" err="1"/>
              <a:t>stroma</a:t>
            </a:r>
            <a:r>
              <a:rPr lang="en-US" dirty="0"/>
              <a:t>, contains </a:t>
            </a:r>
            <a:r>
              <a:rPr lang="en-US" dirty="0" smtClean="0"/>
              <a:t>the enzymes </a:t>
            </a:r>
            <a:r>
              <a:rPr lang="en-US" dirty="0"/>
              <a:t>that carry out the Calvin cycle.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0"/>
            <a:ext cx="5516217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Quantum entanglement in photosynthetic light harvesting complexes</a:t>
            </a:r>
          </a:p>
          <a:p>
            <a:r>
              <a:rPr lang="en-US" sz="1200" dirty="0"/>
              <a:t>Mohan </a:t>
            </a:r>
            <a:r>
              <a:rPr lang="en-US" sz="1200" dirty="0" err="1" smtClean="0"/>
              <a:t>Sarovar</a:t>
            </a:r>
            <a:r>
              <a:rPr lang="en-US" sz="1200" dirty="0"/>
              <a:t>,</a:t>
            </a:r>
            <a:r>
              <a:rPr lang="en-US" sz="1200" dirty="0" smtClean="0"/>
              <a:t>  </a:t>
            </a:r>
            <a:r>
              <a:rPr lang="en-US" sz="1200" dirty="0"/>
              <a:t>Akihito </a:t>
            </a:r>
            <a:r>
              <a:rPr lang="en-US" sz="1200" dirty="0" err="1" smtClean="0"/>
              <a:t>Ishizaki</a:t>
            </a:r>
            <a:r>
              <a:rPr lang="en-US" sz="1200" dirty="0" smtClean="0"/>
              <a:t>, Graham </a:t>
            </a:r>
            <a:r>
              <a:rPr lang="en-US" sz="1200" dirty="0"/>
              <a:t>R. </a:t>
            </a:r>
            <a:r>
              <a:rPr lang="en-US" sz="1200" dirty="0" smtClean="0"/>
              <a:t>Fleming, </a:t>
            </a:r>
            <a:r>
              <a:rPr lang="en-US" sz="1200" dirty="0"/>
              <a:t>and K. </a:t>
            </a:r>
            <a:r>
              <a:rPr lang="en-US" sz="1200" dirty="0" err="1"/>
              <a:t>Birgitta</a:t>
            </a:r>
            <a:r>
              <a:rPr lang="en-US" sz="1200" dirty="0"/>
              <a:t> </a:t>
            </a:r>
            <a:r>
              <a:rPr lang="en-US" sz="1200" dirty="0" smtClean="0"/>
              <a:t>Whaley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3352800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FIG. 1: The light harvesting apparatus of green sulfur bacteria and the </a:t>
            </a:r>
            <a:r>
              <a:rPr lang="en-US" dirty="0" err="1"/>
              <a:t>Fenna</a:t>
            </a:r>
            <a:r>
              <a:rPr lang="en-US" dirty="0"/>
              <a:t>-Matthews-Olson (FMO) protein. The </a:t>
            </a:r>
            <a:r>
              <a:rPr lang="en-US" dirty="0" smtClean="0"/>
              <a:t>schematic on </a:t>
            </a:r>
            <a:r>
              <a:rPr lang="en-US" dirty="0"/>
              <a:t>the left illustrates the absorption of light by the </a:t>
            </a:r>
            <a:r>
              <a:rPr lang="en-US" dirty="0" err="1"/>
              <a:t>chlorosome</a:t>
            </a:r>
            <a:r>
              <a:rPr lang="en-US" dirty="0"/>
              <a:t> antenna and transport of the resulting excitation to the </a:t>
            </a:r>
            <a:r>
              <a:rPr lang="en-US" dirty="0" smtClean="0"/>
              <a:t>reaction center </a:t>
            </a:r>
            <a:r>
              <a:rPr lang="en-US" dirty="0"/>
              <a:t>through the FMO </a:t>
            </a:r>
            <a:r>
              <a:rPr lang="en-US" dirty="0" smtClean="0"/>
              <a:t>protein</a:t>
            </a:r>
            <a:r>
              <a:rPr lang="en-US" dirty="0"/>
              <a:t>. On the right is an image of a monomer of the FMO protein, showing also its </a:t>
            </a:r>
            <a:r>
              <a:rPr lang="en-US" dirty="0" smtClean="0"/>
              <a:t>orientation relative </a:t>
            </a:r>
            <a:r>
              <a:rPr lang="en-US" dirty="0"/>
              <a:t>to the antenna and the reaction center [22, 24]. The multi-ring units are </a:t>
            </a:r>
            <a:r>
              <a:rPr lang="en-US" dirty="0" err="1"/>
              <a:t>bacteriochlorophyll</a:t>
            </a:r>
            <a:r>
              <a:rPr lang="en-US" dirty="0"/>
              <a:t>-a </a:t>
            </a:r>
            <a:r>
              <a:rPr lang="en-US" dirty="0" smtClean="0"/>
              <a:t> (</a:t>
            </a:r>
            <a:r>
              <a:rPr lang="en-US" dirty="0" err="1" smtClean="0"/>
              <a:t>BChla</a:t>
            </a:r>
            <a:r>
              <a:rPr lang="en-US" dirty="0"/>
              <a:t>) molecules </a:t>
            </a:r>
            <a:r>
              <a:rPr lang="en-US" dirty="0" smtClean="0"/>
              <a:t>and the </a:t>
            </a:r>
            <a:r>
              <a:rPr lang="en-US" dirty="0"/>
              <a:t>surrounding beta sheets and -helices form the protein environment in which the </a:t>
            </a:r>
            <a:r>
              <a:rPr lang="en-US" dirty="0" err="1"/>
              <a:t>BChla</a:t>
            </a:r>
            <a:r>
              <a:rPr lang="en-US" dirty="0"/>
              <a:t> molecules are embedded. </a:t>
            </a:r>
            <a:r>
              <a:rPr lang="en-US" dirty="0" smtClean="0"/>
              <a:t>The numbers </a:t>
            </a:r>
            <a:r>
              <a:rPr lang="en-US" dirty="0"/>
              <a:t>label individual </a:t>
            </a:r>
            <a:r>
              <a:rPr lang="en-US" dirty="0" err="1"/>
              <a:t>BChla</a:t>
            </a:r>
            <a:r>
              <a:rPr lang="en-US" dirty="0"/>
              <a:t> molecules, also referred to as </a:t>
            </a:r>
            <a:r>
              <a:rPr lang="en-US" dirty="0" smtClean="0"/>
              <a:t>“sites</a:t>
            </a:r>
            <a:r>
              <a:rPr lang="en-US" dirty="0"/>
              <a:t>" in the main text.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7613" y="76200"/>
            <a:ext cx="665858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0" y="45720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Fig. 1 The general architecture of the PSII </a:t>
            </a:r>
            <a:r>
              <a:rPr lang="en-US" dirty="0" err="1"/>
              <a:t>supercomplex</a:t>
            </a:r>
            <a:r>
              <a:rPr lang="en-US" dirty="0"/>
              <a:t> where antenna complexes</a:t>
            </a:r>
          </a:p>
          <a:p>
            <a:r>
              <a:rPr lang="en-US" dirty="0"/>
              <a:t>surround two reaction centers, exhibiting a symmetric architecture. Excitation energy</a:t>
            </a:r>
          </a:p>
          <a:p>
            <a:r>
              <a:rPr lang="en-US" dirty="0"/>
              <a:t>migrates from the antenna to the reaction center. A potential trajectory is shown above.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Design Principles of Photosynthetic </a:t>
            </a:r>
            <a:r>
              <a:rPr lang="en-US" sz="1200" dirty="0" smtClean="0"/>
              <a:t>Light-Harvesting</a:t>
            </a:r>
            <a:endParaRPr lang="en-US" sz="1200" dirty="0"/>
          </a:p>
          <a:p>
            <a:r>
              <a:rPr lang="en-US" sz="1200" dirty="0"/>
              <a:t>Graham R. </a:t>
            </a:r>
            <a:r>
              <a:rPr lang="en-US" sz="1200" dirty="0" smtClean="0"/>
              <a:t>Fleming, </a:t>
            </a:r>
            <a:r>
              <a:rPr lang="en-US" sz="1200" dirty="0"/>
              <a:t>Gabriela S. </a:t>
            </a:r>
            <a:r>
              <a:rPr lang="en-US" sz="1200" dirty="0" err="1" smtClean="0"/>
              <a:t>Schlau</a:t>
            </a:r>
            <a:r>
              <a:rPr lang="en-US" sz="1200" dirty="0" smtClean="0"/>
              <a:t>-</a:t>
            </a:r>
            <a:r>
              <a:rPr lang="en-US" sz="1200" dirty="0" err="1" smtClean="0"/>
              <a:t>Cohena</a:t>
            </a:r>
            <a:r>
              <a:rPr lang="en-US" sz="1200" dirty="0" smtClean="0"/>
              <a:t>, </a:t>
            </a:r>
            <a:r>
              <a:rPr lang="en-US" sz="1200" dirty="0" err="1" smtClean="0"/>
              <a:t>Kapil</a:t>
            </a:r>
            <a:r>
              <a:rPr lang="en-US" sz="1200" dirty="0" smtClean="0"/>
              <a:t> </a:t>
            </a:r>
            <a:r>
              <a:rPr lang="en-US" sz="1200" dirty="0" err="1" smtClean="0"/>
              <a:t>Amarnatha</a:t>
            </a:r>
            <a:r>
              <a:rPr lang="en-US" sz="1200" dirty="0" smtClean="0"/>
              <a:t>, </a:t>
            </a:r>
            <a:r>
              <a:rPr lang="en-US" sz="1200" dirty="0"/>
              <a:t>Julia </a:t>
            </a:r>
            <a:r>
              <a:rPr lang="en-US" sz="1200" dirty="0" err="1"/>
              <a:t>Zaks</a:t>
            </a:r>
            <a:r>
              <a:rPr lang="en-US" sz="1200" dirty="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244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Fig. 2 Structural models of three photosynthetic antenna complexes: a) LHCII </a:t>
            </a:r>
            <a:r>
              <a:rPr lang="en-US" dirty="0" smtClean="0"/>
              <a:t>from higher </a:t>
            </a:r>
            <a:r>
              <a:rPr lang="en-US" dirty="0"/>
              <a:t>plants; b) the </a:t>
            </a:r>
            <a:r>
              <a:rPr lang="en-US" dirty="0" err="1"/>
              <a:t>chlorosome</a:t>
            </a:r>
            <a:r>
              <a:rPr lang="en-US" dirty="0"/>
              <a:t> from green sulfur bacteria ; c) LH2 from purple bacteria.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Design Principles of Photosynthetic </a:t>
            </a:r>
            <a:r>
              <a:rPr lang="en-US" sz="1200" dirty="0" smtClean="0"/>
              <a:t>Light-Harvesting</a:t>
            </a:r>
            <a:endParaRPr lang="en-US" sz="1200" dirty="0"/>
          </a:p>
          <a:p>
            <a:r>
              <a:rPr lang="en-US" sz="1200" dirty="0"/>
              <a:t>Graham R. </a:t>
            </a:r>
            <a:r>
              <a:rPr lang="en-US" sz="1200" dirty="0" smtClean="0"/>
              <a:t>Fleming, </a:t>
            </a:r>
            <a:r>
              <a:rPr lang="en-US" sz="1200" dirty="0"/>
              <a:t>Gabriela S. </a:t>
            </a:r>
            <a:r>
              <a:rPr lang="en-US" sz="1200" dirty="0" err="1" smtClean="0"/>
              <a:t>Schlau</a:t>
            </a:r>
            <a:r>
              <a:rPr lang="en-US" sz="1200" dirty="0" smtClean="0"/>
              <a:t>-</a:t>
            </a:r>
            <a:r>
              <a:rPr lang="en-US" sz="1200" dirty="0" err="1" smtClean="0"/>
              <a:t>Cohena</a:t>
            </a:r>
            <a:r>
              <a:rPr lang="en-US" sz="1200" dirty="0" smtClean="0"/>
              <a:t>, </a:t>
            </a:r>
            <a:r>
              <a:rPr lang="en-US" sz="1200" dirty="0" err="1" smtClean="0"/>
              <a:t>Kapil</a:t>
            </a:r>
            <a:r>
              <a:rPr lang="en-US" sz="1200" dirty="0" smtClean="0"/>
              <a:t> </a:t>
            </a:r>
            <a:r>
              <a:rPr lang="en-US" sz="1200" dirty="0" err="1" smtClean="0"/>
              <a:t>Amarnatha</a:t>
            </a:r>
            <a:r>
              <a:rPr lang="en-US" sz="1200" dirty="0" smtClean="0"/>
              <a:t>, </a:t>
            </a:r>
            <a:r>
              <a:rPr lang="en-US" sz="1200" dirty="0"/>
              <a:t>Julia </a:t>
            </a:r>
            <a:r>
              <a:rPr lang="en-US" sz="1200" dirty="0" err="1"/>
              <a:t>Zaks</a:t>
            </a:r>
            <a:r>
              <a:rPr lang="en-US" sz="1200" dirty="0"/>
              <a:t>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85800"/>
            <a:ext cx="8124168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35367"/>
            <a:ext cx="9144000" cy="485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0"/>
            <a:ext cx="505777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105400" y="228600"/>
            <a:ext cx="4038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FIGURE 1. 2D spectra are constructed from the output signals </a:t>
            </a:r>
            <a:r>
              <a:rPr lang="en-US" b="1" dirty="0" smtClean="0"/>
              <a:t>of </a:t>
            </a:r>
            <a:r>
              <a:rPr lang="en-US" dirty="0" smtClean="0"/>
              <a:t>repeated </a:t>
            </a:r>
            <a:r>
              <a:rPr lang="en-US" dirty="0"/>
              <a:t>three-pulse sequences. (a) Four light pulses impinge on </a:t>
            </a:r>
            <a:r>
              <a:rPr lang="en-US" dirty="0" smtClean="0"/>
              <a:t>a sample </a:t>
            </a:r>
            <a:r>
              <a:rPr lang="en-US" dirty="0"/>
              <a:t>in a box geometry. Pulses 1, 2, and 3 generate the </a:t>
            </a:r>
            <a:r>
              <a:rPr lang="en-US" dirty="0" smtClean="0"/>
              <a:t>signal, which </a:t>
            </a:r>
            <a:r>
              <a:rPr lang="en-US" dirty="0"/>
              <a:t>is heterodyne-detected with the weaker, </a:t>
            </a:r>
            <a:r>
              <a:rPr lang="en-US" dirty="0" err="1"/>
              <a:t>copropagating</a:t>
            </a:r>
            <a:r>
              <a:rPr lang="en-US" dirty="0"/>
              <a:t> </a:t>
            </a:r>
            <a:r>
              <a:rPr lang="en-US" dirty="0" smtClean="0"/>
              <a:t>local  oscillator </a:t>
            </a:r>
            <a:r>
              <a:rPr lang="en-US" dirty="0"/>
              <a:t>(LO). The signal and LO are dispersed at a grating onto </a:t>
            </a:r>
            <a:r>
              <a:rPr lang="en-US" dirty="0" smtClean="0"/>
              <a:t>a CCD</a:t>
            </a:r>
            <a:r>
              <a:rPr lang="en-US" dirty="0"/>
              <a:t>. (b) Variable time delays between light pulses. The </a:t>
            </a:r>
            <a:r>
              <a:rPr lang="en-US" dirty="0" smtClean="0"/>
              <a:t>coherence time</a:t>
            </a:r>
            <a:r>
              <a:rPr lang="en-US" dirty="0"/>
              <a:t>, </a:t>
            </a:r>
            <a:r>
              <a:rPr lang="en-US" i="1" dirty="0"/>
              <a:t>τ, is swept from negative to positive values in order </a:t>
            </a:r>
            <a:r>
              <a:rPr lang="en-US" i="1" dirty="0" smtClean="0"/>
              <a:t>to </a:t>
            </a:r>
            <a:r>
              <a:rPr lang="en-US" dirty="0" smtClean="0"/>
              <a:t>generate </a:t>
            </a:r>
            <a:r>
              <a:rPr lang="en-US" dirty="0"/>
              <a:t>a full 2D spectrum. Dynamics are observed during </a:t>
            </a:r>
            <a:r>
              <a:rPr lang="en-US" dirty="0" smtClean="0"/>
              <a:t>the waiting </a:t>
            </a:r>
            <a:r>
              <a:rPr lang="en-US" dirty="0"/>
              <a:t>time </a:t>
            </a:r>
            <a:r>
              <a:rPr lang="en-US" i="1" dirty="0"/>
              <a:t>T. The delay between pulse 3 and the output signal </a:t>
            </a:r>
            <a:r>
              <a:rPr lang="en-US" i="1" dirty="0" smtClean="0"/>
              <a:t>is </a:t>
            </a:r>
            <a:r>
              <a:rPr lang="en-US" dirty="0" smtClean="0"/>
              <a:t>referred </a:t>
            </a:r>
            <a:r>
              <a:rPr lang="en-US" dirty="0"/>
              <a:t>to as the </a:t>
            </a:r>
            <a:r>
              <a:rPr lang="en-US" dirty="0" err="1"/>
              <a:t>rephasing</a:t>
            </a:r>
            <a:r>
              <a:rPr lang="en-US" dirty="0"/>
              <a:t> time. To assemble a 2D spectrum for </a:t>
            </a:r>
            <a:r>
              <a:rPr lang="en-US" dirty="0" smtClean="0"/>
              <a:t>a specific </a:t>
            </a:r>
            <a:r>
              <a:rPr lang="en-US" i="1" dirty="0"/>
              <a:t>T, the detected signals for a set of coherence times </a:t>
            </a:r>
            <a:r>
              <a:rPr lang="en-US" i="1" dirty="0" smtClean="0"/>
              <a:t>spaced </a:t>
            </a:r>
            <a:r>
              <a:rPr lang="en-US" dirty="0" smtClean="0"/>
              <a:t>by </a:t>
            </a:r>
            <a:r>
              <a:rPr lang="en-US" dirty="0" err="1"/>
              <a:t>Δ</a:t>
            </a:r>
            <a:r>
              <a:rPr lang="en-US" i="1" dirty="0" err="1"/>
              <a:t>τ</a:t>
            </a:r>
            <a:r>
              <a:rPr lang="en-US" i="1" dirty="0"/>
              <a:t> are stacked (c) and are Fourier transformed (d).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396335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Two-Dimensional Electronic Spectroscopy </a:t>
            </a:r>
            <a:r>
              <a:rPr lang="en-US" sz="1200" b="1" dirty="0" smtClean="0"/>
              <a:t>of Molecular </a:t>
            </a:r>
            <a:r>
              <a:rPr lang="en-US" sz="1200" b="1" dirty="0"/>
              <a:t>Aggregates</a:t>
            </a:r>
          </a:p>
          <a:p>
            <a:r>
              <a:rPr lang="en-US" sz="1200" dirty="0"/>
              <a:t>NAOMI S. GINSBERG, YUAN-CHUNG CHENG</a:t>
            </a:r>
            <a:r>
              <a:rPr lang="en-US" sz="1200" dirty="0" smtClean="0"/>
              <a:t>, AND GRAHAM </a:t>
            </a:r>
            <a:r>
              <a:rPr lang="en-US" sz="1200" dirty="0"/>
              <a:t>R. </a:t>
            </a:r>
            <a:r>
              <a:rPr lang="en-US" sz="1200" dirty="0" smtClean="0"/>
              <a:t>FLEMING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D Electronic Spectroscopy.mp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11669"/>
            <a:ext cx="563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https://www.youtube.com/watch?v=45KJdVo_8C4</a:t>
            </a:r>
          </a:p>
          <a:p>
            <a:r>
              <a:rPr lang="en-US" dirty="0" smtClean="0"/>
              <a:t>http://www.nat.vu.nl/en/research/biophysics/index.aspx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2031</Words>
  <Application>Microsoft Office PowerPoint</Application>
  <PresentationFormat>On-screen Show (4:3)</PresentationFormat>
  <Paragraphs>95</Paragraphs>
  <Slides>25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Quantum Beat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Method</vt:lpstr>
      <vt:lpstr>Additional Resources</vt:lpstr>
      <vt:lpstr>Additional Resources</vt:lpstr>
    </vt:vector>
  </TitlesOfParts>
  <Company>Drexel 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Homeboy</dc:creator>
  <cp:lastModifiedBy>Thinker</cp:lastModifiedBy>
  <cp:revision>57</cp:revision>
  <dcterms:created xsi:type="dcterms:W3CDTF">2017-05-10T18:06:28Z</dcterms:created>
  <dcterms:modified xsi:type="dcterms:W3CDTF">2017-05-23T02:08:47Z</dcterms:modified>
</cp:coreProperties>
</file>